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4"/>
  </p:notesMasterIdLst>
  <p:sldIdLst>
    <p:sldId id="256" r:id="rId2"/>
    <p:sldId id="258" r:id="rId3"/>
    <p:sldId id="259" r:id="rId4"/>
    <p:sldId id="260" r:id="rId5"/>
    <p:sldId id="261" r:id="rId6"/>
    <p:sldId id="262" r:id="rId7"/>
    <p:sldId id="269" r:id="rId8"/>
    <p:sldId id="263" r:id="rId9"/>
    <p:sldId id="264" r:id="rId10"/>
    <p:sldId id="277" r:id="rId11"/>
    <p:sldId id="274" r:id="rId12"/>
    <p:sldId id="272" r:id="rId13"/>
    <p:sldId id="273" r:id="rId14"/>
    <p:sldId id="275" r:id="rId15"/>
    <p:sldId id="265" r:id="rId16"/>
    <p:sldId id="266" r:id="rId17"/>
    <p:sldId id="267" r:id="rId18"/>
    <p:sldId id="268" r:id="rId19"/>
    <p:sldId id="280" r:id="rId20"/>
    <p:sldId id="278" r:id="rId21"/>
    <p:sldId id="279"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79576" autoAdjust="0"/>
  </p:normalViewPr>
  <p:slideViewPr>
    <p:cSldViewPr>
      <p:cViewPr>
        <p:scale>
          <a:sx n="66" d="100"/>
          <a:sy n="66" d="100"/>
        </p:scale>
        <p:origin x="-79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68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B51386-FBD7-40D3-A4E4-FB621E6E649A}" type="datetimeFigureOut">
              <a:rPr lang="en-US" smtClean="0"/>
              <a:pPr/>
              <a:t>5/27/2011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7EF4D3-7D16-4EA3-B92F-0E9C54D42CC4}" type="slidenum">
              <a:rPr lang="en-US" smtClean="0"/>
              <a:pPr/>
              <a:t>‹#›</a:t>
            </a:fld>
            <a:endParaRPr lang="en-US"/>
          </a:p>
        </p:txBody>
      </p:sp>
    </p:spTree>
    <p:extLst>
      <p:ext uri="{BB962C8B-B14F-4D97-AF65-F5344CB8AC3E}">
        <p14:creationId xmlns:p14="http://schemas.microsoft.com/office/powerpoint/2010/main" val="2065680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Good morning! It’s wonderful</a:t>
            </a:r>
            <a:r>
              <a:rPr lang="en-US" sz="1800" baseline="0" dirty="0" smtClean="0"/>
              <a:t> to see such a great turn out for our first community forum! My name is Emily Hicks. I’m the Director of Information Acquisition &amp; Organization at the University of Dayton. I’m going to introduce the ERM task force and talk about the results of a survey we conducted last fall.</a:t>
            </a:r>
            <a:endParaRPr lang="en-US" sz="1800"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This comment</a:t>
            </a:r>
            <a:r>
              <a:rPr lang="en-US" sz="1600" baseline="0" dirty="0" smtClean="0"/>
              <a:t> sums up the worries of many small libraries.</a:t>
            </a:r>
            <a:endParaRPr lang="en-US" sz="1600"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Of the 17 libraries (or 31%) that DID have an ERM system, over ¾ of them have Innovative Interfaces ERM module (of course this is not surprising since all OhioLINK libraries are required to have </a:t>
            </a:r>
            <a:r>
              <a:rPr lang="en-US" sz="1600" baseline="0" dirty="0" err="1" smtClean="0"/>
              <a:t>Innovative’s</a:t>
            </a:r>
            <a:r>
              <a:rPr lang="en-US" sz="1600" baseline="0" dirty="0" smtClean="0"/>
              <a:t> catalog). The remaining 4 institutions use Serials Solutions, EBSCO, or a homegrown system. </a:t>
            </a:r>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All</a:t>
            </a:r>
            <a:r>
              <a:rPr lang="en-US" sz="1600" baseline="0" dirty="0" smtClean="0"/>
              <a:t> of the libraries with an ERM system were asked</a:t>
            </a:r>
            <a:r>
              <a:rPr lang="en-US" sz="1600" dirty="0" smtClean="0"/>
              <a:t>, “What types</a:t>
            </a:r>
            <a:r>
              <a:rPr lang="en-US" sz="1600" baseline="0" dirty="0" smtClean="0"/>
              <a:t> of information are currently collected in your library’s ERM system and to whom does that information display?” </a:t>
            </a:r>
            <a:r>
              <a:rPr lang="en-US" sz="1600" dirty="0" smtClean="0"/>
              <a:t>For the libraries that display</a:t>
            </a:r>
            <a:r>
              <a:rPr lang="en-US" sz="1600" baseline="0" dirty="0" smtClean="0"/>
              <a:t> any information to the public (which was about ½ of those with an ERM system) the most common forms of public information are database names with links, descriptions, permissions, and fair use data. One type of data that we overlooked in the survey design was subject headings which are used by several libraries.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Overall,</a:t>
            </a:r>
            <a:r>
              <a:rPr lang="en-US" sz="1600" baseline="0" dirty="0" smtClean="0"/>
              <a:t> more information displays to staff than the public. The most common forms of staff information beyond the public data already mentioned are vendor contact information, electronic journal titles in a database,  and information about trials, renewals, resource advisories, and logins/passwords. Several libraries are also collecting information about e-book collections, purchase approvals, coverage dates, tutorials/user guides, and payment history.</a:t>
            </a: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All</a:t>
            </a:r>
            <a:r>
              <a:rPr lang="en-US" sz="1600" baseline="0" dirty="0" smtClean="0"/>
              <a:t> of the libraries with an ERM system were asked</a:t>
            </a:r>
            <a:r>
              <a:rPr lang="en-US" sz="1600" dirty="0" smtClean="0"/>
              <a:t>, “Which of the following functions are currently in use with your ERM?” </a:t>
            </a:r>
            <a:r>
              <a:rPr lang="en-US" sz="1600" baseline="0" dirty="0" smtClean="0"/>
              <a:t>The most common functions used were links to order records and ticklers. About ½ of those who responded also use incidents logs, links to check-in records, and tracking of license set up, activation, and cancellation. A couple of libraries also track license workflow and link out to scanned licenses.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38</a:t>
            </a:r>
            <a:r>
              <a:rPr lang="en-US" sz="1600" baseline="0" dirty="0" smtClean="0"/>
              <a:t>% of respondents with an ERM system use vendor-supplied coverage loads from either EBSCO or Serials Solutions.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100% of respondents with an ERM system load related MARC records into their catalogs for collections of electronic resources from</a:t>
            </a:r>
            <a:r>
              <a:rPr lang="en-US" sz="1600" baseline="0" dirty="0" smtClean="0"/>
              <a:t> a variety of sources</a:t>
            </a:r>
            <a:r>
              <a:rPr lang="en-US" sz="1600" dirty="0" smtClean="0"/>
              <a:t>.</a:t>
            </a:r>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Most respondents</a:t>
            </a:r>
            <a:r>
              <a:rPr lang="en-US" sz="1600" baseline="0" dirty="0" smtClean="0"/>
              <a:t> use a mix of staff and students to get the job done. The a</a:t>
            </a:r>
            <a:r>
              <a:rPr lang="en-US" sz="1600" dirty="0" smtClean="0"/>
              <a:t>verage number of personnel devoted to e-resource management across all libraries was 2.3 full time employees.</a:t>
            </a:r>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 respondents were asked to differentiate</a:t>
            </a:r>
            <a:r>
              <a:rPr lang="en-US" sz="1600" baseline="0" dirty="0" smtClean="0"/>
              <a:t> between “</a:t>
            </a:r>
            <a:r>
              <a:rPr lang="en-US" sz="1600" dirty="0" smtClean="0"/>
              <a:t>Primary</a:t>
            </a:r>
            <a:r>
              <a:rPr lang="en-US" sz="1600" baseline="0" dirty="0" smtClean="0"/>
              <a:t> responsibility” for managing electronic resources and other areas involved in the process. As you can see, primary responsibility is spread throughout the library with electronic resources, collection development/management, and acquisitions leading the way. </a:t>
            </a: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However,</a:t>
            </a:r>
            <a:r>
              <a:rPr lang="en-US" sz="1600" baseline="0" dirty="0" smtClean="0"/>
              <a:t> it is clear that almost every area is involved in at least one aspect of managing electronic resources, thus testing the limits of established workflows, practices, and staffing.  </a:t>
            </a:r>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aseline="0" dirty="0" smtClean="0"/>
              <a:t>When asked whether their library’s approach to e-resource management was sufficient, neither group was really satisfied with their current approach. For those libraries that have an ERM system, their top needs include more resources (i.e. staffing), tracking of license information, efficient workflows, and further training. Libraries that do not have an ERM system cite the desire for consulting and assessment to determine the needs and feasibility of implementing an ERM system in addition to the concerns already listed. It seems clear that we are all still searching for answers but at least in Ohio, we’re not stuck alone on a deserted island like this guy. </a:t>
            </a:r>
            <a:r>
              <a:rPr lang="en-US" sz="1600" baseline="0" dirty="0" smtClean="0">
                <a:sym typeface="Wingdings" pitchFamily="2" charset="2"/>
              </a:rPr>
              <a:t> </a:t>
            </a:r>
          </a:p>
        </p:txBody>
      </p:sp>
      <p:sp>
        <p:nvSpPr>
          <p:cNvPr id="4" name="Slide Number Placeholder 3"/>
          <p:cNvSpPr>
            <a:spLocks noGrp="1"/>
          </p:cNvSpPr>
          <p:nvPr>
            <p:ph type="sldNum" sz="quarter" idx="10"/>
          </p:nvPr>
        </p:nvSpPr>
        <p:spPr/>
        <p:txBody>
          <a:bodyPr/>
          <a:lstStyle/>
          <a:p>
            <a:fld id="{3D7EF4D3-7D16-4EA3-B92F-0E9C54D42CC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Here</a:t>
            </a:r>
            <a:r>
              <a:rPr lang="en-US" sz="1600" baseline="0" dirty="0" smtClean="0"/>
              <a:t> is another comment that expresses what many of us may be thinking.</a:t>
            </a:r>
            <a:endParaRPr lang="en-US" sz="1600"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So, who are we? We are a group of volunteers representing</a:t>
            </a:r>
            <a:r>
              <a:rPr lang="en-US" sz="1600" baseline="0" dirty="0" smtClean="0"/>
              <a:t> a variety of OhioLINK libraries that either have an ERM system or a locally defined way to manage electronic resources. Please stand up as I announce your name– Susan </a:t>
            </a:r>
            <a:r>
              <a:rPr lang="en-US" sz="1600" baseline="0" dirty="0" err="1" smtClean="0"/>
              <a:t>Banoun</a:t>
            </a:r>
            <a:r>
              <a:rPr lang="en-US" sz="1600" baseline="0" dirty="0" smtClean="0"/>
              <a:t>…</a:t>
            </a:r>
          </a:p>
          <a:p>
            <a:endParaRPr lang="en-US" sz="1600" baseline="0" dirty="0" smtClean="0"/>
          </a:p>
          <a:p>
            <a:r>
              <a:rPr lang="en-US" sz="1600" baseline="0" dirty="0" smtClean="0"/>
              <a:t>A big Thank You to all of you for your hard work on this task force. And a special thanks to Jeanne and Sharon for taking the lead on the arrangements for today’s forum and to Kathy </a:t>
            </a:r>
            <a:r>
              <a:rPr lang="en-US" sz="1600" baseline="0" dirty="0" err="1" smtClean="0"/>
              <a:t>Fretwell</a:t>
            </a:r>
            <a:r>
              <a:rPr lang="en-US" sz="1600" baseline="0" dirty="0" smtClean="0"/>
              <a:t> at OhioLINK for her invaluable help.</a:t>
            </a:r>
          </a:p>
          <a:p>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Our goals are</a:t>
            </a:r>
            <a:r>
              <a:rPr lang="en-US" sz="1600" baseline="0" dirty="0" smtClean="0"/>
              <a:t> to provide a </a:t>
            </a:r>
            <a:r>
              <a:rPr lang="en-US" sz="1600" dirty="0" smtClean="0"/>
              <a:t>critical examination of local needs;</a:t>
            </a:r>
            <a:r>
              <a:rPr lang="en-US" sz="1600" baseline="0" dirty="0" smtClean="0"/>
              <a:t> to </a:t>
            </a:r>
            <a:r>
              <a:rPr lang="en-US" sz="1600" dirty="0" smtClean="0"/>
              <a:t>ensure a consistent and capable approach for user and staff access to ERM data; to foster collaboration and sharing of best practices;</a:t>
            </a:r>
            <a:r>
              <a:rPr lang="en-US" sz="1600" baseline="0" dirty="0" smtClean="0"/>
              <a:t> and to </a:t>
            </a:r>
            <a:r>
              <a:rPr lang="en-US" sz="1600" dirty="0" smtClean="0"/>
              <a:t>enable individual sites to share experiences and develop standards.</a:t>
            </a:r>
            <a:endParaRPr lang="en-US" sz="1600" baseline="0" dirty="0" smtClean="0"/>
          </a:p>
          <a:p>
            <a:endParaRPr lang="en-US" sz="1600" baseline="0" dirty="0" smtClean="0"/>
          </a:p>
          <a:p>
            <a:endParaRPr lang="en-US" sz="1600" baseline="0" dirty="0" smtClean="0"/>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There was strong, widespread support among</a:t>
            </a:r>
            <a:r>
              <a:rPr lang="en-US" sz="1600" baseline="0" dirty="0" smtClean="0"/>
              <a:t> respondents that OhioLINK should centralize electronic resource management. The bulk of electronic resources used by all libraries are supplied through </a:t>
            </a:r>
            <a:r>
              <a:rPr lang="en-US" sz="1600" baseline="0" dirty="0" err="1" smtClean="0"/>
              <a:t>consortial</a:t>
            </a:r>
            <a:r>
              <a:rPr lang="en-US" sz="1600" baseline="0" dirty="0" smtClean="0"/>
              <a:t> deals and most think that a centralized system would be highly beneficial.</a:t>
            </a:r>
            <a:endParaRPr lang="en-US" sz="1600" dirty="0" smtClean="0"/>
          </a:p>
        </p:txBody>
      </p:sp>
      <p:sp>
        <p:nvSpPr>
          <p:cNvPr id="4" name="Slide Number Placeholder 3"/>
          <p:cNvSpPr>
            <a:spLocks noGrp="1"/>
          </p:cNvSpPr>
          <p:nvPr>
            <p:ph type="sldNum" sz="quarter" idx="10"/>
          </p:nvPr>
        </p:nvSpPr>
        <p:spPr/>
        <p:txBody>
          <a:bodyPr/>
          <a:lstStyle/>
          <a:p>
            <a:fld id="{3D7EF4D3-7D16-4EA3-B92F-0E9C54D42CC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comment mentions usage statistics</a:t>
            </a:r>
            <a:r>
              <a:rPr lang="en-US" baseline="0" dirty="0" smtClean="0"/>
              <a:t> for collection analysis which is one of the most important areas that few have figured out real well yet and definitely a topic for future exploration.</a:t>
            </a:r>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 Task Force’s next</a:t>
            </a:r>
            <a:r>
              <a:rPr lang="en-US" sz="1600" baseline="0" dirty="0" smtClean="0"/>
              <a:t> steps include more training days like this one and continued collaboration to educate ourselves and the OhioLINK community to support and improve access to electronic resources. We heard about some exciting things that other libraries are doing at IUG and are eager to try them ourselves.</a:t>
            </a:r>
          </a:p>
          <a:p>
            <a:endParaRPr lang="en-US" sz="1600" baseline="0" dirty="0" smtClean="0"/>
          </a:p>
          <a:p>
            <a:r>
              <a:rPr lang="en-US" sz="1600" baseline="0" dirty="0" smtClean="0"/>
              <a:t>Thank you all for your time and attention.  Are there any questions? </a:t>
            </a:r>
          </a:p>
          <a:p>
            <a:endParaRPr lang="en-US" sz="1600" baseline="0" dirty="0" smtClean="0"/>
          </a:p>
          <a:p>
            <a:r>
              <a:rPr lang="en-US" sz="1600" baseline="0" dirty="0" smtClean="0"/>
              <a:t>I hope you enjoy the sessions today. Please remember to fill out the evaluations and let us know what kind of sessions you would find useful at future forums. Thank you!</a:t>
            </a:r>
          </a:p>
          <a:p>
            <a:endParaRPr lang="en-US" sz="1600"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Font typeface="Arial" pitchFamily="34" charset="0"/>
              <a:buNone/>
            </a:pPr>
            <a:r>
              <a:rPr lang="en-US" sz="1600" dirty="0" smtClean="0"/>
              <a:t>Our charge</a:t>
            </a:r>
            <a:r>
              <a:rPr lang="en-US" sz="1600" baseline="0" dirty="0" smtClean="0"/>
              <a:t> has four key points:</a:t>
            </a:r>
            <a:endParaRPr lang="en-US" sz="1600" dirty="0" smtClean="0"/>
          </a:p>
          <a:p>
            <a:pPr>
              <a:buFont typeface="Arial" pitchFamily="34" charset="0"/>
              <a:buChar char="•"/>
            </a:pPr>
            <a:r>
              <a:rPr lang="en-US" sz="1600" dirty="0" smtClean="0"/>
              <a:t>Explore and document ERM system issues and best practices including record structures, codes and specifications, standards, and workflows</a:t>
            </a:r>
          </a:p>
          <a:p>
            <a:pPr>
              <a:buFont typeface="Arial" pitchFamily="34" charset="0"/>
              <a:buChar char="•"/>
            </a:pPr>
            <a:r>
              <a:rPr lang="en-US" sz="1600" dirty="0" smtClean="0"/>
              <a:t>Explore and document how the ERM module is used to provide user access to electronic resources</a:t>
            </a:r>
          </a:p>
          <a:p>
            <a:pPr>
              <a:buFont typeface="Arial" pitchFamily="34" charset="0"/>
              <a:buChar char="•"/>
            </a:pPr>
            <a:r>
              <a:rPr lang="en-US" sz="1600" dirty="0" smtClean="0"/>
              <a:t>Explore and document how the ERM module is used by staff to manage electronic resources</a:t>
            </a:r>
          </a:p>
          <a:p>
            <a:pPr>
              <a:buFont typeface="Arial" pitchFamily="34" charset="0"/>
              <a:buChar char="•"/>
            </a:pPr>
            <a:r>
              <a:rPr lang="en-US" sz="1600" dirty="0" smtClean="0"/>
              <a:t>Develop functional requirements and processes that will fully integrate ERM records and functions into the design of any future OhioLINK system</a:t>
            </a:r>
          </a:p>
          <a:p>
            <a:pPr>
              <a:buFont typeface="Arial" pitchFamily="34" charset="0"/>
              <a:buChar char="•"/>
            </a:pPr>
            <a:endParaRPr lang="en-US" sz="1600" dirty="0" smtClean="0"/>
          </a:p>
          <a:p>
            <a:pPr>
              <a:buFont typeface="Arial" pitchFamily="34" charset="0"/>
              <a:buNone/>
            </a:pPr>
            <a:r>
              <a:rPr lang="en-US" sz="1600" baseline="0" dirty="0" smtClean="0"/>
              <a:t>[Gesture to slide] As you can see we are doing a lot of exploring and documenting. </a:t>
            </a:r>
            <a:r>
              <a:rPr lang="en-US" sz="1600" baseline="0" dirty="0" smtClean="0">
                <a:sym typeface="Wingdings" pitchFamily="2" charset="2"/>
              </a:rPr>
              <a:t></a:t>
            </a:r>
          </a:p>
          <a:p>
            <a:pPr>
              <a:buFont typeface="Arial" pitchFamily="34" charset="0"/>
              <a:buNone/>
            </a:pPr>
            <a:endParaRPr lang="en-US" sz="1600" baseline="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dirty="0" smtClean="0"/>
              <a:t>This</a:t>
            </a:r>
            <a:r>
              <a:rPr lang="en-US" sz="1600" baseline="0" dirty="0" smtClean="0"/>
              <a:t> image is a word cloud of our charge created in wordle.net</a:t>
            </a: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Since commencing</a:t>
            </a:r>
            <a:r>
              <a:rPr lang="en-US" sz="1600" baseline="0" dirty="0" smtClean="0"/>
              <a:t> our work about a year ago, we’ve established a web site to share our work and developed and administered the survey. We are working on a bibliography of ERM resources and a glossary of terms. And we have planned a series of presentations and community training days like today--our first.</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Last Fall, we distributed a survey to the directors &amp; deans of OhioLINK libraries with the following parameters:</a:t>
            </a:r>
            <a:r>
              <a:rPr lang="en-US" sz="1600" baseline="0" dirty="0" smtClean="0"/>
              <a:t> </a:t>
            </a:r>
            <a:r>
              <a:rPr kumimoji="0" lang="en-US" sz="1600" b="0" i="0" u="none" strike="noStrike" kern="1200" cap="none" spc="0" normalizeH="0" baseline="0" noProof="0" dirty="0" smtClean="0">
                <a:ln>
                  <a:noFill/>
                </a:ln>
                <a:solidFill>
                  <a:prstClr val="black"/>
                </a:solidFill>
                <a:effectLst/>
                <a:uLnTx/>
                <a:uFillTx/>
                <a:latin typeface="+mn-lt"/>
                <a:ea typeface="+mn-ea"/>
                <a:cs typeface="+mn-cs"/>
              </a:rPr>
              <a:t>One survey response per institution, unless the institution had different ERM systems or processes for multiple libraries. The survey had two tracks - one for institutions with a commercial ERM and one for those without and included questions about demographics, materials budget spent on electronic resources, and contact information.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Overall, we had a 54% response rate.</a:t>
            </a: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Of the 48 institutions that completed the survey, 86% were 4-year institutions with the majority of those being private.  (Gesture to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Of the responding institutions:</a:t>
            </a:r>
          </a:p>
          <a:p>
            <a:r>
              <a:rPr lang="en-US" sz="1600" dirty="0" smtClean="0"/>
              <a:t>64% we</a:t>
            </a:r>
            <a:r>
              <a:rPr lang="en-US" sz="1600" baseline="0" dirty="0" smtClean="0"/>
              <a:t>re </a:t>
            </a:r>
            <a:r>
              <a:rPr lang="en-US" sz="1600" dirty="0" smtClean="0"/>
              <a:t>small</a:t>
            </a:r>
            <a:r>
              <a:rPr lang="en-US" sz="1600" baseline="0" dirty="0" smtClean="0"/>
              <a:t> with a full time enrollment of under 5,000</a:t>
            </a:r>
          </a:p>
          <a:p>
            <a:r>
              <a:rPr lang="en-US" sz="1600" baseline="0" dirty="0" smtClean="0"/>
              <a:t>23% were </a:t>
            </a:r>
            <a:r>
              <a:rPr lang="en-US" sz="1600" dirty="0" smtClean="0"/>
              <a:t>large</a:t>
            </a:r>
            <a:r>
              <a:rPr lang="en-US" sz="1600" baseline="0" dirty="0" smtClean="0"/>
              <a:t> with a full time enrollment of  over 10,000</a:t>
            </a:r>
          </a:p>
          <a:p>
            <a:r>
              <a:rPr lang="en-US" sz="1600" baseline="0" dirty="0" smtClean="0"/>
              <a:t>13% were </a:t>
            </a:r>
            <a:r>
              <a:rPr lang="en-US" sz="1600" dirty="0" smtClean="0"/>
              <a:t>medium</a:t>
            </a:r>
            <a:r>
              <a:rPr lang="en-US" sz="1600" baseline="0" dirty="0" smtClean="0"/>
              <a:t> with a full time enrollment between 5,000-10,000</a:t>
            </a:r>
          </a:p>
          <a:p>
            <a:endParaRPr lang="en-US" sz="1600" baseline="0" dirty="0" smtClean="0"/>
          </a:p>
          <a:p>
            <a:r>
              <a:rPr lang="en-US" sz="1600" dirty="0" smtClean="0"/>
              <a:t>The</a:t>
            </a:r>
            <a:r>
              <a:rPr lang="en-US" sz="1600" baseline="0" dirty="0" smtClean="0"/>
              <a:t> libraries’ t</a:t>
            </a:r>
            <a:r>
              <a:rPr lang="en-US" sz="1600" dirty="0" smtClean="0"/>
              <a:t>otal annual materials budgets ranged from $25,000 to $10,000,000 with an average budget of a little over $1.4</a:t>
            </a:r>
            <a:r>
              <a:rPr lang="en-US" sz="1600" baseline="0" dirty="0" smtClean="0"/>
              <a:t> million with an</a:t>
            </a:r>
            <a:r>
              <a:rPr lang="en-US" sz="1600" dirty="0" smtClean="0"/>
              <a:t> average of slightly over 45% spend on e-resources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endParaRPr lang="en-US" sz="1600" dirty="0" smtClean="0"/>
          </a:p>
          <a:p>
            <a:endParaRPr lang="en-US" sz="1600" baseline="0" dirty="0" smtClean="0"/>
          </a:p>
          <a:p>
            <a:endParaRPr lang="en-US" sz="1600"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38 libraries or almost 70% of respondents</a:t>
            </a:r>
            <a:r>
              <a:rPr lang="en-US" sz="1600" baseline="0" dirty="0" smtClean="0"/>
              <a:t> did not have ERM</a:t>
            </a:r>
          </a:p>
          <a:p>
            <a:endParaRPr lang="en-US" sz="1200" baseline="0" dirty="0" smtClean="0"/>
          </a:p>
          <a:p>
            <a:endParaRPr lang="en-US" sz="1200" baseline="0" dirty="0" smtClean="0"/>
          </a:p>
          <a:p>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With </a:t>
            </a:r>
            <a:r>
              <a:rPr lang="en-US" sz="1600" baseline="0" dirty="0" smtClean="0"/>
              <a:t>c</a:t>
            </a:r>
            <a:r>
              <a:rPr lang="en-US" sz="1600" dirty="0" smtClean="0"/>
              <a:t>ost cited as the top reason</a:t>
            </a:r>
            <a:r>
              <a:rPr lang="en-US" sz="1600" baseline="0" dirty="0" smtClean="0"/>
              <a:t> for not having an ERM system followed by the lack of staff, lack of time, and the level of perceived need.</a:t>
            </a:r>
          </a:p>
          <a:p>
            <a:endParaRPr lang="en-US" dirty="0"/>
          </a:p>
        </p:txBody>
      </p:sp>
      <p:sp>
        <p:nvSpPr>
          <p:cNvPr id="4" name="Slide Number Placeholder 3"/>
          <p:cNvSpPr>
            <a:spLocks noGrp="1"/>
          </p:cNvSpPr>
          <p:nvPr>
            <p:ph type="sldNum" sz="quarter" idx="10"/>
          </p:nvPr>
        </p:nvSpPr>
        <p:spPr/>
        <p:txBody>
          <a:bodyPr/>
          <a:lstStyle/>
          <a:p>
            <a:fld id="{3D7EF4D3-7D16-4EA3-B92F-0E9C54D42CC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093F1E-E1CD-41D9-B011-27BE7920D4D5}" type="datetimeFigureOut">
              <a:rPr lang="en-US" smtClean="0"/>
              <a:pPr/>
              <a:t>5/27/2011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3255F3-5395-4E47-AD80-3BCA6A7C37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093F1E-E1CD-41D9-B011-27BE7920D4D5}" type="datetimeFigureOut">
              <a:rPr lang="en-US" smtClean="0"/>
              <a:pPr/>
              <a:t>5/27/2011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3255F3-5395-4E47-AD80-3BCA6A7C37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093F1E-E1CD-41D9-B011-27BE7920D4D5}" type="datetimeFigureOut">
              <a:rPr lang="en-US" smtClean="0"/>
              <a:pPr/>
              <a:t>5/27/2011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3255F3-5395-4E47-AD80-3BCA6A7C37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093F1E-E1CD-41D9-B011-27BE7920D4D5}" type="datetimeFigureOut">
              <a:rPr lang="en-US" smtClean="0"/>
              <a:pPr/>
              <a:t>5/27/2011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3255F3-5395-4E47-AD80-3BCA6A7C37D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093F1E-E1CD-41D9-B011-27BE7920D4D5}" type="datetimeFigureOut">
              <a:rPr lang="en-US" smtClean="0"/>
              <a:pPr/>
              <a:t>5/27/2011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3255F3-5395-4E47-AD80-3BCA6A7C37D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093F1E-E1CD-41D9-B011-27BE7920D4D5}" type="datetimeFigureOut">
              <a:rPr lang="en-US" smtClean="0"/>
              <a:pPr/>
              <a:t>5/27/2011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3255F3-5395-4E47-AD80-3BCA6A7C37D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093F1E-E1CD-41D9-B011-27BE7920D4D5}" type="datetimeFigureOut">
              <a:rPr lang="en-US" smtClean="0"/>
              <a:pPr/>
              <a:t>5/27/2011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3255F3-5395-4E47-AD80-3BCA6A7C37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093F1E-E1CD-41D9-B011-27BE7920D4D5}" type="datetimeFigureOut">
              <a:rPr lang="en-US" smtClean="0"/>
              <a:pPr/>
              <a:t>5/27/2011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3255F3-5395-4E47-AD80-3BCA6A7C37D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093F1E-E1CD-41D9-B011-27BE7920D4D5}" type="datetimeFigureOut">
              <a:rPr lang="en-US" smtClean="0"/>
              <a:pPr/>
              <a:t>5/27/2011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3255F3-5395-4E47-AD80-3BCA6A7C37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093F1E-E1CD-41D9-B011-27BE7920D4D5}" type="datetimeFigureOut">
              <a:rPr lang="en-US" smtClean="0"/>
              <a:pPr/>
              <a:t>5/27/2011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3255F3-5395-4E47-AD80-3BCA6A7C37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093F1E-E1CD-41D9-B011-27BE7920D4D5}" type="datetimeFigureOut">
              <a:rPr lang="en-US" smtClean="0"/>
              <a:pPr/>
              <a:t>5/27/2011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3255F3-5395-4E47-AD80-3BCA6A7C37D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093F1E-E1CD-41D9-B011-27BE7920D4D5}" type="datetimeFigureOut">
              <a:rPr lang="en-US" smtClean="0"/>
              <a:pPr/>
              <a:t>5/27/2011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3255F3-5395-4E47-AD80-3BCA6A7C37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7772400" cy="1829761"/>
          </a:xfrm>
        </p:spPr>
        <p:txBody>
          <a:bodyPr/>
          <a:lstStyle/>
          <a:p>
            <a:r>
              <a:rPr lang="en-US" dirty="0" smtClean="0">
                <a:effectLst>
                  <a:outerShdw blurRad="38100" dist="38100" dir="2700000" algn="tl">
                    <a:srgbClr val="000000">
                      <a:alpha val="43137"/>
                    </a:srgbClr>
                  </a:outerShdw>
                </a:effectLst>
              </a:rPr>
              <a:t>ERM Task Force &amp; Survey Results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62000" y="3276600"/>
            <a:ext cx="7772400" cy="1600200"/>
          </a:xfrm>
        </p:spPr>
        <p:txBody>
          <a:bodyPr>
            <a:normAutofit fontScale="92500" lnSpcReduction="20000"/>
          </a:bodyPr>
          <a:lstStyle/>
          <a:p>
            <a:r>
              <a:rPr lang="en-US" dirty="0" smtClean="0"/>
              <a:t>Emily A. Hicks</a:t>
            </a:r>
          </a:p>
          <a:p>
            <a:r>
              <a:rPr lang="en-US" dirty="0" smtClean="0"/>
              <a:t>University of Dayton</a:t>
            </a:r>
          </a:p>
          <a:p>
            <a:r>
              <a:rPr lang="en-US" dirty="0" smtClean="0"/>
              <a:t>Electronic Resource Management Forum</a:t>
            </a:r>
          </a:p>
          <a:p>
            <a:r>
              <a:rPr lang="en-US" dirty="0" smtClean="0"/>
              <a:t>May 9,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676401"/>
            <a:ext cx="8229600" cy="3886200"/>
          </a:xfrm>
        </p:spPr>
        <p:txBody>
          <a:bodyPr/>
          <a:lstStyle/>
          <a:p>
            <a:pPr>
              <a:buNone/>
            </a:pPr>
            <a:r>
              <a:rPr lang="en-US" sz="4400" i="1" dirty="0" smtClean="0"/>
              <a:t>“We don't have the resources, personnel and support that many of the university libraries have access to, so our students are at a disadvantage.”</a:t>
            </a:r>
          </a:p>
        </p:txBody>
      </p:sp>
      <p:sp>
        <p:nvSpPr>
          <p:cNvPr id="6" name="Title 5"/>
          <p:cNvSpPr>
            <a:spLocks noGrp="1"/>
          </p:cNvSpPr>
          <p:nvPr>
            <p:ph type="title"/>
          </p:nvPr>
        </p:nvSpPr>
        <p:spPr/>
        <p:txBody>
          <a:bodyPr/>
          <a:lstStyle/>
          <a:p>
            <a:r>
              <a:rPr lang="en-US" dirty="0" smtClean="0"/>
              <a:t>From Survey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ERM Systems In Use</a:t>
            </a:r>
            <a:endParaRPr lang="en-US" dirty="0"/>
          </a:p>
        </p:txBody>
      </p:sp>
      <p:pic>
        <p:nvPicPr>
          <p:cNvPr id="1030" name="Picture 6"/>
          <p:cNvPicPr>
            <a:picLocks noChangeAspect="1" noChangeArrowheads="1"/>
          </p:cNvPicPr>
          <p:nvPr/>
        </p:nvPicPr>
        <p:blipFill>
          <a:blip r:embed="rId3" cstate="print"/>
          <a:srcRect/>
          <a:stretch>
            <a:fillRect/>
          </a:stretch>
        </p:blipFill>
        <p:spPr bwMode="auto">
          <a:xfrm>
            <a:off x="533400" y="1524000"/>
            <a:ext cx="8153400"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76400"/>
            <a:ext cx="8229600" cy="4038600"/>
          </a:xfrm>
        </p:spPr>
        <p:txBody>
          <a:bodyPr/>
          <a:lstStyle/>
          <a:p>
            <a:r>
              <a:rPr lang="en-US" sz="3200" dirty="0" smtClean="0"/>
              <a:t>Selected information displayed to the public</a:t>
            </a:r>
          </a:p>
          <a:p>
            <a:pPr lvl="1"/>
            <a:r>
              <a:rPr lang="en-US" sz="2800" dirty="0" smtClean="0"/>
              <a:t>Databases/links, descriptions, permissions, fair use data, subjects</a:t>
            </a:r>
          </a:p>
          <a:p>
            <a:r>
              <a:rPr lang="en-US" sz="3200" dirty="0" smtClean="0"/>
              <a:t>More information is collected for staff use</a:t>
            </a:r>
          </a:p>
          <a:p>
            <a:pPr lvl="1"/>
            <a:r>
              <a:rPr lang="en-US" sz="2800" dirty="0" smtClean="0"/>
              <a:t>Vendor contacts, journal titles, trials, renewals, resource advisories, logins/passwords</a:t>
            </a:r>
            <a:endParaRPr lang="en-US" sz="3200" dirty="0" smtClean="0"/>
          </a:p>
          <a:p>
            <a:endParaRPr lang="en-US" dirty="0"/>
          </a:p>
        </p:txBody>
      </p:sp>
      <p:sp>
        <p:nvSpPr>
          <p:cNvPr id="3" name="Title 2"/>
          <p:cNvSpPr>
            <a:spLocks noGrp="1"/>
          </p:cNvSpPr>
          <p:nvPr>
            <p:ph type="title"/>
          </p:nvPr>
        </p:nvSpPr>
        <p:spPr/>
        <p:txBody>
          <a:bodyPr>
            <a:normAutofit fontScale="90000"/>
          </a:bodyPr>
          <a:lstStyle/>
          <a:p>
            <a:r>
              <a:rPr lang="en-US" dirty="0" smtClean="0"/>
              <a:t>Information Collected in ERM?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lstStyle/>
          <a:p>
            <a:r>
              <a:rPr lang="en-US" sz="3200" dirty="0" smtClean="0"/>
              <a:t>Links to order records</a:t>
            </a:r>
          </a:p>
          <a:p>
            <a:r>
              <a:rPr lang="en-US" sz="3200" dirty="0" smtClean="0"/>
              <a:t>Ticklers/reminders</a:t>
            </a:r>
          </a:p>
          <a:p>
            <a:r>
              <a:rPr lang="en-US" sz="3200" dirty="0" smtClean="0"/>
              <a:t>Incidents logs</a:t>
            </a:r>
          </a:p>
          <a:p>
            <a:r>
              <a:rPr lang="en-US" sz="3200" dirty="0" smtClean="0"/>
              <a:t>Links to check-in records</a:t>
            </a:r>
          </a:p>
          <a:p>
            <a:r>
              <a:rPr lang="en-US" sz="3200" dirty="0" smtClean="0"/>
              <a:t>Tracking license set up, activation, and cancellation</a:t>
            </a:r>
          </a:p>
          <a:p>
            <a:endParaRPr lang="en-US" dirty="0" smtClean="0"/>
          </a:p>
          <a:p>
            <a:endParaRPr lang="en-US" dirty="0"/>
          </a:p>
        </p:txBody>
      </p:sp>
      <p:sp>
        <p:nvSpPr>
          <p:cNvPr id="3" name="Title 2"/>
          <p:cNvSpPr>
            <a:spLocks noGrp="1"/>
          </p:cNvSpPr>
          <p:nvPr>
            <p:ph type="title"/>
          </p:nvPr>
        </p:nvSpPr>
        <p:spPr/>
        <p:txBody>
          <a:bodyPr/>
          <a:lstStyle/>
          <a:p>
            <a:r>
              <a:rPr lang="en-US" dirty="0" smtClean="0"/>
              <a:t>ERM Functions Used?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Coverage Loads?</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381000" y="1241424"/>
            <a:ext cx="8305800" cy="5006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Grp="1" noChangeAspect="1" noChangeArrowheads="1"/>
          </p:cNvPicPr>
          <p:nvPr>
            <p:ph idx="1"/>
          </p:nvPr>
        </p:nvPicPr>
        <p:blipFill>
          <a:blip r:embed="rId3" cstate="print"/>
          <a:stretch>
            <a:fillRect/>
          </a:stretch>
        </p:blipFill>
        <p:spPr bwMode="auto">
          <a:xfrm>
            <a:off x="533400" y="1447800"/>
            <a:ext cx="8000999" cy="4952999"/>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effectLst/>
              </a:rPr>
              <a:t>How many people does it take to…</a:t>
            </a:r>
            <a:endParaRPr lang="en-US" dirty="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cstate="print"/>
          <a:stretch>
            <a:fillRect/>
          </a:stretch>
        </p:blipFill>
        <p:spPr bwMode="auto">
          <a:xfrm>
            <a:off x="228600" y="1676400"/>
            <a:ext cx="8610600" cy="4800599"/>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effectLst/>
              </a:rPr>
              <a:t>Primary Responsibility for Management of E-resources</a:t>
            </a:r>
            <a:endParaRPr lang="en-US" dirty="0">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cstate="print"/>
          <a:stretch>
            <a:fillRect/>
          </a:stretch>
        </p:blipFill>
        <p:spPr bwMode="auto">
          <a:xfrm>
            <a:off x="533400" y="1295400"/>
            <a:ext cx="8001000" cy="48006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effectLst/>
              </a:rPr>
              <a:t>Other Areas Involved</a:t>
            </a:r>
            <a:endParaRPr lang="en-US" dirty="0">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lstStyle/>
          <a:p>
            <a:pPr>
              <a:lnSpc>
                <a:spcPct val="150000"/>
              </a:lnSpc>
            </a:pPr>
            <a:r>
              <a:rPr lang="en-US" dirty="0" smtClean="0"/>
              <a:t>Resources</a:t>
            </a:r>
          </a:p>
          <a:p>
            <a:pPr>
              <a:lnSpc>
                <a:spcPct val="150000"/>
              </a:lnSpc>
            </a:pPr>
            <a:r>
              <a:rPr lang="en-US" dirty="0" smtClean="0"/>
              <a:t>License Tracking</a:t>
            </a:r>
          </a:p>
          <a:p>
            <a:pPr>
              <a:lnSpc>
                <a:spcPct val="150000"/>
              </a:lnSpc>
            </a:pPr>
            <a:r>
              <a:rPr lang="en-US" dirty="0" smtClean="0"/>
              <a:t>Workflows</a:t>
            </a:r>
          </a:p>
          <a:p>
            <a:pPr>
              <a:lnSpc>
                <a:spcPct val="150000"/>
              </a:lnSpc>
            </a:pPr>
            <a:r>
              <a:rPr lang="en-US" dirty="0" smtClean="0"/>
              <a:t>Training</a:t>
            </a:r>
          </a:p>
          <a:p>
            <a:pPr>
              <a:lnSpc>
                <a:spcPct val="150000"/>
              </a:lnSpc>
            </a:pPr>
            <a:r>
              <a:rPr lang="en-US" dirty="0" smtClean="0"/>
              <a:t>Assessment</a:t>
            </a:r>
          </a:p>
          <a:p>
            <a:endParaRPr lang="en-US" dirty="0"/>
          </a:p>
        </p:txBody>
      </p:sp>
      <p:pic>
        <p:nvPicPr>
          <p:cNvPr id="7" name="Content Placeholder 8" descr="SOS.WMF"/>
          <p:cNvPicPr>
            <a:picLocks noGrp="1" noChangeAspect="1"/>
          </p:cNvPicPr>
          <p:nvPr>
            <p:ph sz="half" idx="2"/>
          </p:nvPr>
        </p:nvPicPr>
        <p:blipFill>
          <a:blip r:embed="rId3" cstate="print"/>
          <a:stretch>
            <a:fillRect/>
          </a:stretch>
        </p:blipFill>
        <p:spPr>
          <a:xfrm>
            <a:off x="4495800" y="1371600"/>
            <a:ext cx="4038600" cy="4114800"/>
          </a:xfrm>
        </p:spPr>
      </p:pic>
      <p:sp>
        <p:nvSpPr>
          <p:cNvPr id="4" name="Title 3"/>
          <p:cNvSpPr>
            <a:spLocks noGrp="1"/>
          </p:cNvSpPr>
          <p:nvPr>
            <p:ph type="title"/>
          </p:nvPr>
        </p:nvSpPr>
        <p:spPr/>
        <p:txBody>
          <a:bodyPr/>
          <a:lstStyle/>
          <a:p>
            <a:r>
              <a:rPr lang="en-US" dirty="0" smtClean="0">
                <a:solidFill>
                  <a:schemeClr val="tx2">
                    <a:lumMod val="60000"/>
                    <a:lumOff val="40000"/>
                  </a:schemeClr>
                </a:solidFill>
                <a:effectLst/>
              </a:rPr>
              <a:t>Need Assistance?</a:t>
            </a:r>
            <a:endParaRPr lang="en-US" dirty="0">
              <a:solidFill>
                <a:schemeClr val="tx2">
                  <a:lumMod val="60000"/>
                  <a:lumOff val="40000"/>
                </a:schemeClr>
              </a:solidFill>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191000"/>
          </a:xfrm>
        </p:spPr>
        <p:txBody>
          <a:bodyPr>
            <a:normAutofit/>
          </a:bodyPr>
          <a:lstStyle/>
          <a:p>
            <a:pPr>
              <a:buNone/>
            </a:pPr>
            <a:r>
              <a:rPr lang="en-US" sz="4400" i="1" dirty="0" smtClean="0"/>
              <a:t>“We are still developing our procedures for dealing with electronic resources and we know that more can be done to improve the process we are following now.”</a:t>
            </a:r>
          </a:p>
          <a:p>
            <a:endParaRPr lang="en-US" dirty="0"/>
          </a:p>
        </p:txBody>
      </p:sp>
      <p:sp>
        <p:nvSpPr>
          <p:cNvPr id="3" name="Title 2"/>
          <p:cNvSpPr>
            <a:spLocks noGrp="1"/>
          </p:cNvSpPr>
          <p:nvPr>
            <p:ph type="title"/>
          </p:nvPr>
        </p:nvSpPr>
        <p:spPr/>
        <p:txBody>
          <a:bodyPr/>
          <a:lstStyle/>
          <a:p>
            <a:r>
              <a:rPr lang="en-US" dirty="0" smtClean="0"/>
              <a:t>From Survey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ERM task force6.png"/>
          <p:cNvPicPr>
            <a:picLocks noGrp="1" noChangeAspect="1"/>
          </p:cNvPicPr>
          <p:nvPr>
            <p:ph idx="1"/>
          </p:nvPr>
        </p:nvPicPr>
        <p:blipFill>
          <a:blip r:embed="rId3" cstate="print"/>
          <a:stretch>
            <a:fillRect/>
          </a:stretch>
        </p:blipFill>
        <p:spPr>
          <a:xfrm>
            <a:off x="457200" y="1143000"/>
            <a:ext cx="8229600" cy="5029200"/>
          </a:xfrm>
        </p:spPr>
      </p:pic>
      <p:sp>
        <p:nvSpPr>
          <p:cNvPr id="2" name="Title 1"/>
          <p:cNvSpPr>
            <a:spLocks noGrp="1"/>
          </p:cNvSpPr>
          <p:nvPr>
            <p:ph type="title"/>
          </p:nvPr>
        </p:nvSpPr>
        <p:spPr>
          <a:xfrm>
            <a:off x="457200" y="274638"/>
            <a:ext cx="8229600" cy="944562"/>
          </a:xfrm>
        </p:spPr>
        <p:txBody>
          <a:bodyPr>
            <a:normAutofit/>
          </a:bodyPr>
          <a:lstStyle/>
          <a:p>
            <a:r>
              <a:rPr lang="en-US" dirty="0" smtClean="0">
                <a:effectLst/>
                <a:latin typeface="Arial" charset="0"/>
              </a:rPr>
              <a:t>OhioLINK ERM Task Force</a:t>
            </a:r>
            <a:endParaRPr lang="en-US" dirty="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i="1" dirty="0" smtClean="0"/>
              <a:t>“If OhioLINK could provide an ERM, that would be wonderful because then all of the OhioLINK resources could be added once for participating libraries. “</a:t>
            </a:r>
          </a:p>
          <a:p>
            <a:pPr>
              <a:buNone/>
            </a:pPr>
            <a:endParaRPr lang="en-US" dirty="0" smtClean="0"/>
          </a:p>
          <a:p>
            <a:pPr>
              <a:buNone/>
            </a:pPr>
            <a:r>
              <a:rPr lang="en-US" sz="3200" i="1" dirty="0" smtClean="0"/>
              <a:t>“We are waiting for a consortium-level ERM strategy and are willing to strongly consider opting in for a group-level ERM operation if it can show local holdings.”</a:t>
            </a:r>
            <a:endParaRPr lang="en-US" sz="3200" i="1" dirty="0"/>
          </a:p>
        </p:txBody>
      </p:sp>
      <p:sp>
        <p:nvSpPr>
          <p:cNvPr id="3" name="Title 2"/>
          <p:cNvSpPr>
            <a:spLocks noGrp="1"/>
          </p:cNvSpPr>
          <p:nvPr>
            <p:ph type="title"/>
          </p:nvPr>
        </p:nvSpPr>
        <p:spPr/>
        <p:txBody>
          <a:bodyPr>
            <a:normAutofit/>
          </a:bodyPr>
          <a:lstStyle/>
          <a:p>
            <a:r>
              <a:rPr lang="en-US" dirty="0" smtClean="0"/>
              <a:t>OhioLINK ERM System?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25963"/>
          </a:xfrm>
        </p:spPr>
        <p:txBody>
          <a:bodyPr>
            <a:normAutofit/>
          </a:bodyPr>
          <a:lstStyle/>
          <a:p>
            <a:pPr>
              <a:buNone/>
            </a:pPr>
            <a:r>
              <a:rPr lang="en-US" sz="3200" i="1" dirty="0" smtClean="0"/>
              <a:t>“We see a need for the ERM as a centralized system to:</a:t>
            </a:r>
          </a:p>
          <a:p>
            <a:pPr lvl="1">
              <a:buNone/>
            </a:pPr>
            <a:r>
              <a:rPr lang="en-US" sz="3200" i="1" dirty="0" smtClean="0"/>
              <a:t>1. Create a more efficient means to track and display access and licensing information  [and]</a:t>
            </a:r>
          </a:p>
          <a:p>
            <a:pPr lvl="1">
              <a:buNone/>
            </a:pPr>
            <a:r>
              <a:rPr lang="en-US" sz="3200" i="1" dirty="0" smtClean="0"/>
              <a:t>2. Provide a tool for harvesting usage statistics for collection analysis.”</a:t>
            </a:r>
          </a:p>
          <a:p>
            <a:pPr>
              <a:buNone/>
            </a:pPr>
            <a:endParaRPr lang="en-US" sz="3200" i="1" dirty="0"/>
          </a:p>
        </p:txBody>
      </p:sp>
      <p:sp>
        <p:nvSpPr>
          <p:cNvPr id="3" name="Title 2"/>
          <p:cNvSpPr>
            <a:spLocks noGrp="1"/>
          </p:cNvSpPr>
          <p:nvPr>
            <p:ph type="title"/>
          </p:nvPr>
        </p:nvSpPr>
        <p:spPr/>
        <p:txBody>
          <a:bodyPr/>
          <a:lstStyle/>
          <a:p>
            <a:r>
              <a:rPr lang="en-US" dirty="0" smtClean="0"/>
              <a:t>OhioLINK ERM System?</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3200" dirty="0" smtClean="0"/>
              <a:t>Use Survey Data &amp; Forum Feedback to Plan Future Training Days</a:t>
            </a:r>
          </a:p>
          <a:p>
            <a:r>
              <a:rPr lang="en-US" sz="3200" dirty="0" smtClean="0"/>
              <a:t>Continued Collaboration to Support and Improve Access to E-Resources</a:t>
            </a:r>
          </a:p>
          <a:p>
            <a:pPr lvl="2"/>
            <a:r>
              <a:rPr lang="en-US" sz="3200" dirty="0" smtClean="0"/>
              <a:t>Saw What Other Libraries are Doing at IUG</a:t>
            </a:r>
          </a:p>
          <a:p>
            <a:pPr>
              <a:buNone/>
            </a:pPr>
            <a:endParaRPr lang="en-US" dirty="0" smtClean="0"/>
          </a:p>
          <a:p>
            <a:pPr>
              <a:buNone/>
            </a:pPr>
            <a:r>
              <a:rPr lang="en-US" dirty="0" smtClean="0"/>
              <a:t>		</a:t>
            </a:r>
            <a:endParaRPr lang="en-US" dirty="0"/>
          </a:p>
        </p:txBody>
      </p:sp>
      <p:sp>
        <p:nvSpPr>
          <p:cNvPr id="5" name="Title 4"/>
          <p:cNvSpPr>
            <a:spLocks noGrp="1"/>
          </p:cNvSpPr>
          <p:nvPr>
            <p:ph type="title"/>
          </p:nvPr>
        </p:nvSpPr>
        <p:spPr/>
        <p:txBody>
          <a:bodyPr/>
          <a:lstStyle/>
          <a:p>
            <a:r>
              <a:rPr lang="en-US" dirty="0" smtClean="0"/>
              <a:t>Next Steps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cstate="print"/>
          <a:srcRect l="4542" t="12732" r="2648" b="10460"/>
          <a:stretch>
            <a:fillRect/>
          </a:stretch>
        </p:blipFill>
        <p:spPr bwMode="auto">
          <a:xfrm>
            <a:off x="304800" y="1371600"/>
            <a:ext cx="8610600" cy="4419600"/>
          </a:xfrm>
          <a:prstGeom prst="rect">
            <a:avLst/>
          </a:prstGeom>
          <a:noFill/>
          <a:ln w="28575">
            <a:noFill/>
            <a:miter lim="800000"/>
            <a:headEnd/>
            <a:tailEnd/>
          </a:ln>
        </p:spPr>
      </p:pic>
      <p:sp>
        <p:nvSpPr>
          <p:cNvPr id="2" name="Title 1"/>
          <p:cNvSpPr>
            <a:spLocks noGrp="1"/>
          </p:cNvSpPr>
          <p:nvPr>
            <p:ph type="title"/>
          </p:nvPr>
        </p:nvSpPr>
        <p:spPr/>
        <p:txBody>
          <a:bodyPr/>
          <a:lstStyle/>
          <a:p>
            <a:r>
              <a:rPr lang="en-US" dirty="0" smtClean="0">
                <a:effectLst/>
              </a:rPr>
              <a:t>Task Force Charge</a:t>
            </a:r>
            <a:endParaRPr lang="en-US" dirty="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en-US" dirty="0" smtClean="0"/>
              <a:t>Task Force Website</a:t>
            </a:r>
          </a:p>
          <a:p>
            <a:pPr>
              <a:lnSpc>
                <a:spcPct val="150000"/>
              </a:lnSpc>
            </a:pPr>
            <a:r>
              <a:rPr lang="en-US" dirty="0" smtClean="0"/>
              <a:t>Survey of ERM Use at OhioLINK Libraries</a:t>
            </a:r>
          </a:p>
          <a:p>
            <a:pPr>
              <a:lnSpc>
                <a:spcPct val="150000"/>
              </a:lnSpc>
            </a:pPr>
            <a:r>
              <a:rPr lang="en-US" dirty="0" smtClean="0"/>
              <a:t>Bibliography of ERM Resources</a:t>
            </a:r>
          </a:p>
          <a:p>
            <a:pPr>
              <a:lnSpc>
                <a:spcPct val="150000"/>
              </a:lnSpc>
            </a:pPr>
            <a:r>
              <a:rPr lang="en-US" dirty="0" smtClean="0"/>
              <a:t>Glossary</a:t>
            </a:r>
          </a:p>
          <a:p>
            <a:pPr>
              <a:lnSpc>
                <a:spcPct val="150000"/>
              </a:lnSpc>
            </a:pPr>
            <a:r>
              <a:rPr lang="en-US" dirty="0" smtClean="0"/>
              <a:t>Presentations at EGL-IUG &amp; IUG</a:t>
            </a:r>
          </a:p>
          <a:p>
            <a:pPr>
              <a:lnSpc>
                <a:spcPct val="150000"/>
              </a:lnSpc>
            </a:pPr>
            <a:r>
              <a:rPr lang="en-US" dirty="0" smtClean="0"/>
              <a:t>Planned  Series of Community Forums</a:t>
            </a:r>
          </a:p>
          <a:p>
            <a:endParaRPr lang="en-US" dirty="0"/>
          </a:p>
        </p:txBody>
      </p:sp>
      <p:sp>
        <p:nvSpPr>
          <p:cNvPr id="2" name="Title 1"/>
          <p:cNvSpPr>
            <a:spLocks noGrp="1"/>
          </p:cNvSpPr>
          <p:nvPr>
            <p:ph type="title"/>
          </p:nvPr>
        </p:nvSpPr>
        <p:spPr/>
        <p:txBody>
          <a:bodyPr/>
          <a:lstStyle/>
          <a:p>
            <a:r>
              <a:rPr lang="en-US" dirty="0" smtClean="0">
                <a:effectLst/>
              </a:rPr>
              <a:t>Work to Date</a:t>
            </a:r>
            <a:endParaRPr lang="en-US" dirty="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Survey Says…</a:t>
            </a:r>
            <a:endParaRPr lang="en-US" dirty="0">
              <a:effectLst/>
            </a:endParaRPr>
          </a:p>
        </p:txBody>
      </p:sp>
      <p:pic>
        <p:nvPicPr>
          <p:cNvPr id="1026" name="Picture 2"/>
          <p:cNvPicPr>
            <a:picLocks noChangeAspect="1" noChangeArrowheads="1"/>
          </p:cNvPicPr>
          <p:nvPr/>
        </p:nvPicPr>
        <p:blipFill>
          <a:blip r:embed="rId3" cstate="print"/>
          <a:srcRect/>
          <a:stretch>
            <a:fillRect/>
          </a:stretch>
        </p:blipFill>
        <p:spPr bwMode="auto">
          <a:xfrm>
            <a:off x="1295400" y="1981200"/>
            <a:ext cx="6477000"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cstate="print"/>
          <a:stretch>
            <a:fillRect/>
          </a:stretch>
        </p:blipFill>
        <p:spPr bwMode="auto">
          <a:xfrm>
            <a:off x="304801" y="1066800"/>
            <a:ext cx="8153400" cy="54102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effectLst/>
              </a:rPr>
              <a:t>Institutions Surveyed</a:t>
            </a:r>
            <a:endParaRPr lang="en-US" dirty="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Institutions by Size</a:t>
            </a:r>
            <a:endParaRPr lang="en-US" dirty="0"/>
          </a:p>
        </p:txBody>
      </p:sp>
      <p:pic>
        <p:nvPicPr>
          <p:cNvPr id="2052" name="Picture 4"/>
          <p:cNvPicPr>
            <a:picLocks noChangeAspect="1" noChangeArrowheads="1"/>
          </p:cNvPicPr>
          <p:nvPr/>
        </p:nvPicPr>
        <p:blipFill>
          <a:blip r:embed="rId3" cstate="print"/>
          <a:srcRect/>
          <a:stretch>
            <a:fillRect/>
          </a:stretch>
        </p:blipFill>
        <p:spPr bwMode="auto">
          <a:xfrm>
            <a:off x="304800" y="1447801"/>
            <a:ext cx="8534400"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p:cNvPicPr>
            <a:picLocks noGrp="1" noChangeAspect="1" noChangeArrowheads="1"/>
          </p:cNvPicPr>
          <p:nvPr>
            <p:ph idx="1"/>
          </p:nvPr>
        </p:nvPicPr>
        <p:blipFill>
          <a:blip r:embed="rId3" cstate="print"/>
          <a:stretch>
            <a:fillRect/>
          </a:stretch>
        </p:blipFill>
        <p:spPr bwMode="auto">
          <a:xfrm>
            <a:off x="304799" y="1371600"/>
            <a:ext cx="8305801" cy="49530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effectLst/>
              </a:rPr>
              <a:t>Does your library have an ERM system?</a:t>
            </a:r>
            <a:endParaRPr lang="en-US" dirty="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Grp="1" noChangeAspect="1" noChangeArrowheads="1"/>
          </p:cNvPicPr>
          <p:nvPr>
            <p:ph idx="1"/>
          </p:nvPr>
        </p:nvPicPr>
        <p:blipFill>
          <a:blip r:embed="rId3" cstate="print"/>
          <a:stretch>
            <a:fillRect/>
          </a:stretch>
        </p:blipFill>
        <p:spPr bwMode="auto">
          <a:xfrm>
            <a:off x="457201" y="1295400"/>
            <a:ext cx="8153400" cy="51054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effectLst/>
              </a:rPr>
              <a:t>The Why’s of No ERM</a:t>
            </a:r>
            <a:endParaRPr lang="en-US" dirty="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nk">
  <a:themeElements>
    <a:clrScheme name="Custom 6">
      <a:dk1>
        <a:sysClr val="windowText" lastClr="000000"/>
      </a:dk1>
      <a:lt1>
        <a:sysClr val="window" lastClr="FFFFFF"/>
      </a:lt1>
      <a:dk2>
        <a:srgbClr val="666666"/>
      </a:dk2>
      <a:lt2>
        <a:srgbClr val="E0E0E0"/>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Pink</Template>
  <TotalTime>632</TotalTime>
  <Words>1784</Words>
  <Application>Microsoft Office PowerPoint</Application>
  <PresentationFormat>On-screen Show (4:3)</PresentationFormat>
  <Paragraphs>138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Pink</vt:lpstr>
      <vt:lpstr>ERM Task Force &amp; Survey Results</vt:lpstr>
      <vt:lpstr>OhioLINK ERM Task Force</vt:lpstr>
      <vt:lpstr>Task Force Charge</vt:lpstr>
      <vt:lpstr>Work to Date</vt:lpstr>
      <vt:lpstr>Survey Says…</vt:lpstr>
      <vt:lpstr>Institutions Surveyed</vt:lpstr>
      <vt:lpstr>Institutions by Size</vt:lpstr>
      <vt:lpstr>Does your library have an ERM system?</vt:lpstr>
      <vt:lpstr>The Why’s of No ERM</vt:lpstr>
      <vt:lpstr>From Survey</vt:lpstr>
      <vt:lpstr>ERM Systems In Use</vt:lpstr>
      <vt:lpstr>Information Collected in ERM?</vt:lpstr>
      <vt:lpstr>ERM Functions Used?</vt:lpstr>
      <vt:lpstr>Coverage Loads?</vt:lpstr>
      <vt:lpstr>How many people does it take to…</vt:lpstr>
      <vt:lpstr>Primary Responsibility for Management of E-resources</vt:lpstr>
      <vt:lpstr>Other Areas Involved</vt:lpstr>
      <vt:lpstr>Need Assistance?</vt:lpstr>
      <vt:lpstr>From Survey</vt:lpstr>
      <vt:lpstr>OhioLINK ERM System?</vt:lpstr>
      <vt:lpstr>OhioLINK ERM System?</vt:lpstr>
      <vt:lpstr>Next Steps</vt:lpstr>
    </vt:vector>
  </TitlesOfParts>
  <Company>University of Dayton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Roesch Library</dc:creator>
  <cp:lastModifiedBy> </cp:lastModifiedBy>
  <cp:revision>15</cp:revision>
  <dcterms:created xsi:type="dcterms:W3CDTF">2011-03-22T17:15:42Z</dcterms:created>
  <dcterms:modified xsi:type="dcterms:W3CDTF">2011-05-27T20:08:28Z</dcterms:modified>
</cp:coreProperties>
</file>